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2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FF77F-4929-8243-B3E4-7C6CA80A4F87}" type="datetimeFigureOut">
              <a:rPr lang="fr-FR" smtClean="0"/>
              <a:t>21/05/2021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CFC39-5A2D-FD4A-A0E4-79CDDC9373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42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5EBACD2-C195-F548-804C-9D53A01EB645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3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6BEF-D7C0-014A-B3E6-ACDE33B0E173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2A77-AEFB-994D-A275-28F5D07FFDEE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26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F790-EEFB-0F4F-8F83-A1B1081C93E5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6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990C-2DD6-1948-A375-EF19EAD71CF9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1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0E8-6D1E-8848-883D-56EAE2D738D1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6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9CE6-BF8F-2A40-A357-942A2A1C0DFE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8B88-EFCE-4B42-AD38-2A8E52E54155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2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1A6F2-56AF-3C4A-A6E3-184F820794F2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511E-8FCB-544A-908C-D0E9C059104C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7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B14-3921-E646-BA85-35292B57C327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7155D6D-F85D-BA4D-9CA9-7EED98AAE9B0}" type="datetime1">
              <a:rPr lang="fr-FR" smtClean="0"/>
              <a:t>21/05/2021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Guillaume GARNIER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73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2D297-73BB-334F-BCA7-9F9C09790F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MODULE CITOYENNETE EUROPEENNE ACTIVE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BC44AF-7A07-4B4C-A4FB-D2011710B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7949" y="4960137"/>
            <a:ext cx="2555421" cy="1463040"/>
          </a:xfrm>
        </p:spPr>
        <p:txBody>
          <a:bodyPr/>
          <a:lstStyle/>
          <a:p>
            <a:r>
              <a:rPr lang="fr-FR" sz="1800" dirty="0"/>
              <a:t>Guillaume GARNIER</a:t>
            </a:r>
          </a:p>
          <a:p>
            <a:r>
              <a:rPr lang="fr-FR" dirty="0"/>
              <a:t>ENSEIGNANT HISTOIRE-GEOGRAPHIE INSTITUTION SAINTE-CELINE	</a:t>
            </a:r>
          </a:p>
        </p:txBody>
      </p:sp>
    </p:spTree>
    <p:extLst>
      <p:ext uri="{BB962C8B-B14F-4D97-AF65-F5344CB8AC3E}">
        <p14:creationId xmlns:p14="http://schemas.microsoft.com/office/powerpoint/2010/main" val="417984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BA6963-5476-4F4C-B7FC-E295E4B4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r-FR" dirty="0"/>
              <a:t>Objectif du module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E1C2AD-417E-AB45-AFC7-772782ED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5" y="1781298"/>
            <a:ext cx="8019644" cy="4655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900" dirty="0"/>
              <a:t>L’objectif est d’amener les élèves à s’interroger sur leur sentiment européen et de leur faire comprendre qu’ils peuvent s’approprier cet espace comme étant celui des possibles et d’un avenir en commun. </a:t>
            </a:r>
          </a:p>
          <a:p>
            <a:pPr marL="0" indent="0" algn="just">
              <a:buNone/>
            </a:pPr>
            <a:r>
              <a:rPr lang="fr-FR" sz="1900" b="1" dirty="0"/>
              <a:t>Phase 1 : Les clichés ont la vie dure…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1900" dirty="0"/>
              <a:t>Initier une réflexion sur les clichés culturels (positifs ou négatifs) qui circulent dans les pays membres de l’Union européenne pour mieux les déconstruire.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1900" dirty="0"/>
              <a:t>Finalement sommes-nous si différents ? Le point sur ce qui nous </a:t>
            </a:r>
            <a:r>
              <a:rPr lang="fr-FR" sz="1900" b="1" dirty="0"/>
              <a:t>ra/re</a:t>
            </a:r>
            <a:r>
              <a:rPr lang="fr-FR" sz="1900" dirty="0"/>
              <a:t>ssemble.</a:t>
            </a:r>
          </a:p>
          <a:p>
            <a:pPr marL="0" indent="0" algn="just">
              <a:buNone/>
            </a:pPr>
            <a:r>
              <a:rPr lang="fr-FR" sz="1900" b="1" dirty="0"/>
              <a:t>Phase 2 : L’Europe, moi je m’en fiche…ou pas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1900" dirty="0"/>
              <a:t>Travailler par groupe sur le sentiment d’être européen : qu’est-ce que l’UE ? Quelles sont ses valeurs 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1900" dirty="0"/>
              <a:t>Comment s’approprier/vivre sa citoyenneté européenne : les amener à être des acteurs de leur vie civique européenne.</a:t>
            </a:r>
          </a:p>
          <a:p>
            <a:r>
              <a:rPr lang="fr-FR" sz="1900" b="1" dirty="0"/>
              <a:t>Deux phases de 2 heures chacune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FD706C-E810-1E43-B0DB-F9E8CF97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3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AEE8A-1D1A-6046-BB7D-6A529780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C85D21-1904-3942-992F-F3F47EDAD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94" y="1769422"/>
            <a:ext cx="8110846" cy="47382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/>
              <a:t>L’activité peut être proposée en classe entière ou en groupe restreint.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200" b="1" dirty="0"/>
              <a:t>Disposition de l’espace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/>
              <a:t>Organiser la salle par îlots pour des groupes de 4 à 6 élèves. Aucun élève ne doit tourner le dos au tableau.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fr-FR" sz="2200" b="1" dirty="0"/>
              <a:t>Matériel nécessaire 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/>
              <a:t>Un fond de carte de chaque pays de l’UE 27 (format A3). 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/>
              <a:t>Un fond de carte de l’UE avec le tracé des pays membres de l’UE. Il doit être disposé au centre de chaque îlot.  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/>
              <a:t>Au moins deux sets de crayons de couleurs ou de feutres (éventuellement du matériel pour tracer/dessiner) par îlots.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/>
              <a:t>Des feuilles blanches (au moins 1 par élève).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/>
              <a:t>Les élèves doivent pouvoir se connecter à internet (téléphones portables, tablettes etc.)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 err="1"/>
              <a:t>Patafix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0887C9-6F74-0243-8591-9090DDF5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1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FCDC2-7783-4C4B-B082-F4851599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327368-90C3-1D41-A30F-004FD7C6A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94" y="1769423"/>
            <a:ext cx="7920841" cy="4678878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Présenter très succinctement les deux phases du module aux élèves sans rentrer dans les détails. Il faut laisser leur réflexion cheminer à travers les activités.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PHASE en deux temps :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fr-FR" dirty="0"/>
              <a:t>Un temps atelier (recherche, réflexion, créativité) : 1h15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fr-FR" dirty="0"/>
              <a:t>Un temps de partage devant les autres groupes : 45 min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 2</a:t>
            </a:r>
            <a:r>
              <a:rPr lang="fr-FR" baseline="30000" dirty="0"/>
              <a:t>ème</a:t>
            </a:r>
            <a:r>
              <a:rPr lang="fr-FR" dirty="0"/>
              <a:t> PHASE en deux temps 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fr-FR" dirty="0"/>
              <a:t>Un temps atelier (recherche, réflexion, créativité) : 1h15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fr-FR" dirty="0"/>
              <a:t>Un temps de partage devant les autres groupes : 45 min</a:t>
            </a:r>
          </a:p>
          <a:p>
            <a:pPr marL="457200" indent="-457200" algn="just">
              <a:buFont typeface="+mj-lt"/>
              <a:buAutoNum type="alphaLcPeriod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DD6737-D8BC-0E48-9EAA-1704C7C0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9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36F79-8C13-5246-9038-1042949E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1 : première partie </a:t>
            </a:r>
            <a:br>
              <a:rPr lang="fr-FR" dirty="0"/>
            </a:br>
            <a:r>
              <a:rPr lang="fr-FR" dirty="0"/>
              <a:t>Les clichés ont la vie dure (1H15)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1ECE38-9AB0-6644-A8F7-F0891C8CA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08" y="1911927"/>
            <a:ext cx="8657111" cy="4857008"/>
          </a:xfrm>
        </p:spPr>
        <p:txBody>
          <a:bodyPr>
            <a:normAutofit/>
          </a:bodyPr>
          <a:lstStyle/>
          <a:p>
            <a:pPr algn="just"/>
            <a:r>
              <a:rPr lang="fr-FR" sz="2200" b="1" i="1" dirty="0"/>
              <a:t>Chaque groupe doit :</a:t>
            </a:r>
            <a:endParaRPr lang="fr-FR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dirty="0"/>
              <a:t>Choisir un pays membre de l’UE. Si deux groupes choisissent le même pays </a:t>
            </a:r>
            <a:r>
              <a:rPr lang="fr-FR" i="1" dirty="0"/>
              <a:t>(les départager par exemple avec un </a:t>
            </a:r>
            <a:r>
              <a:rPr lang="fr-FR" i="1" dirty="0" err="1"/>
              <a:t>chifoumi</a:t>
            </a:r>
            <a:r>
              <a:rPr lang="fr-FR" i="1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dirty="0"/>
              <a:t>Rechercher trois éléments emblématiques du pays choisi (monuments, gastronomies, industries etc.). Les représenter sur la carte par un visuel simple.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dirty="0"/>
              <a:t>Rechercher trois clichés positifs ou neutres sur les habitants de ce pays </a:t>
            </a:r>
            <a:r>
              <a:rPr lang="fr-FR" i="1" dirty="0"/>
              <a:t>(ex. les Italiens aiment le football et mangent des pizzas, les Allemands sont rigoureux et ponctuels etc.). </a:t>
            </a:r>
            <a:r>
              <a:rPr lang="fr-FR" dirty="0"/>
              <a:t>Les représenter sur la carte par un visuel simple.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dirty="0"/>
              <a:t>Rechercher trois clichés négatifs sur les habitants de ce pays </a:t>
            </a:r>
            <a:r>
              <a:rPr lang="fr-FR" i="1" dirty="0"/>
              <a:t>(ex. les Français ne se lavent pas, les Portugais sont très poilus, les Allemandes ne s’épilent pas etc.). </a:t>
            </a:r>
            <a:r>
              <a:rPr lang="fr-FR" dirty="0"/>
              <a:t>Les représenter sur la carte par un visuel simple.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i="1" dirty="0"/>
              <a:t>Facultatif (si un groupe a terminé en avance) :</a:t>
            </a:r>
            <a:r>
              <a:rPr lang="fr-FR" dirty="0"/>
              <a:t> Rechercher comment les habitants de ce pays perçoivent les Français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F7F8A1-62BF-1F49-857C-934F5E22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6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F2A3B5-BA84-5D43-B8CF-454C4E85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95212"/>
            <a:ext cx="8197774" cy="1464149"/>
          </a:xfrm>
        </p:spPr>
        <p:txBody>
          <a:bodyPr>
            <a:noAutofit/>
          </a:bodyPr>
          <a:lstStyle/>
          <a:p>
            <a:r>
              <a:rPr lang="fr-FR" sz="3600" dirty="0"/>
              <a:t>Phase 1 : DEUXIEME partie </a:t>
            </a:r>
            <a:br>
              <a:rPr lang="fr-FR" sz="3600" dirty="0"/>
            </a:br>
            <a:r>
              <a:rPr lang="fr-FR" sz="3600" dirty="0"/>
              <a:t>Finalement sommes-nous si différents ? Le point sur ce qui nous </a:t>
            </a:r>
            <a:r>
              <a:rPr lang="fr-FR" sz="3600" b="1" dirty="0"/>
              <a:t>ra/re</a:t>
            </a:r>
            <a:r>
              <a:rPr lang="fr-FR" sz="3600" dirty="0"/>
              <a:t>ssemble.</a:t>
            </a:r>
            <a:br>
              <a:rPr lang="fr-FR" sz="3600" dirty="0"/>
            </a:br>
            <a:r>
              <a:rPr lang="fr-FR" sz="3600" dirty="0"/>
              <a:t>(45 min)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DFFAD5-8FDE-2F4D-B1B4-618BCBB5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4" y="2156082"/>
            <a:ext cx="8621486" cy="443472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/>
              <a:t>Ecrire les clichés sur une feuille, les découper séparément, puis les mélanger dans une corbeille.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/>
              <a:t>Chaque groupe choisit son représentant qui tire dans la corbeille un papier.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/>
              <a:t>Tour à tour les représentants devront faire deviner aux autres groupes le cliché sans prononcer un mot, par le mime ou le dessin.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/>
              <a:t>Le groupe gagnant est celui qui aura deviné le plus de clichés.</a:t>
            </a:r>
            <a:endParaRPr lang="fr-FR" dirty="0"/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i="1" dirty="0"/>
              <a:t>Poser la question : Est-ce que ces clichés sont vrais ? Laissez venir les réponses (oui mais non, en partie, un peu…). Puis leur demander : n’est-ce pas une vision de l’autre très réductrice, parfois dégradante ? Etc.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fr-FR" dirty="0"/>
              <a:t>Faire un petit brainstorming avec l’ensemble de la classe sur les points communs entre tous les pays de l’UE.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fr-FR" dirty="0"/>
              <a:t>Jouer avec la notion de « rassembler » et « ressembler » et conclure avec la devise européenne : « Unie dans la diversité » en guise de transition avec la phase II.</a:t>
            </a:r>
          </a:p>
          <a:p>
            <a:pPr marL="457200" indent="-457200">
              <a:buFont typeface="+mj-lt"/>
              <a:buAutoNum type="alphaLcPeriod"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EFB878-500E-8B4F-AA7C-9961481B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7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B0F24-BA29-0146-9E7D-B0860C78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Phase 2 : Première partie </a:t>
            </a:r>
            <a:br>
              <a:rPr lang="fr-FR" dirty="0"/>
            </a:br>
            <a:r>
              <a:rPr lang="fr-FR" dirty="0"/>
              <a:t>L’Europe, moi je m’en fiche…ou pas (1h)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E1240E-BA52-7F44-9CAC-211F61873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6" y="2280062"/>
            <a:ext cx="8146472" cy="4001985"/>
          </a:xfrm>
        </p:spPr>
        <p:txBody>
          <a:bodyPr/>
          <a:lstStyle/>
          <a:p>
            <a:r>
              <a:rPr lang="fr-FR" b="1" i="1" dirty="0"/>
              <a:t>Accrocher les différents fonds de carte au tableau de façon à reconstituer l’UE</a:t>
            </a:r>
          </a:p>
          <a:p>
            <a:endParaRPr lang="fr-FR" b="1" i="1" dirty="0"/>
          </a:p>
          <a:p>
            <a:r>
              <a:rPr lang="fr-FR" b="1" i="1" dirty="0"/>
              <a:t>Chaque groupe doit :</a:t>
            </a:r>
          </a:p>
          <a:p>
            <a:endParaRPr lang="fr-FR" b="1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dirty="0"/>
              <a:t>Illustrer la devise de l’UE : « Unie dans la diversité » par une petite scénette, un dessin collectif, photo collective etc. </a:t>
            </a:r>
            <a:r>
              <a:rPr lang="fr-FR" i="1" dirty="0"/>
              <a:t>L’objectif étant de les amener à creuser les valeurs fondamentales qui se cachent derrière.</a:t>
            </a:r>
            <a:endParaRPr lang="fr-FR" dirty="0"/>
          </a:p>
          <a:p>
            <a:pPr marL="457200" indent="-457200" algn="just">
              <a:buFont typeface="+mj-lt"/>
              <a:buAutoNum type="arabicPeriod"/>
            </a:pPr>
            <a:r>
              <a:rPr lang="fr-FR" dirty="0"/>
              <a:t>Chaque groupe joue sa scénette ou présente son dessin devant la classe.</a:t>
            </a:r>
          </a:p>
          <a:p>
            <a:pPr marL="457200" indent="-457200" algn="just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endParaRPr lang="fr-FR" b="1" i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2CFAC3-B7EF-594F-8225-503EDFAF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1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C3E8D-E703-704D-A2C2-E34AB17D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5" y="513966"/>
            <a:ext cx="8243376" cy="1291084"/>
          </a:xfrm>
        </p:spPr>
        <p:txBody>
          <a:bodyPr>
            <a:noAutofit/>
          </a:bodyPr>
          <a:lstStyle/>
          <a:p>
            <a:r>
              <a:rPr lang="fr-FR" sz="3400" dirty="0"/>
              <a:t>Phase 2 : DEUXIÈME partie </a:t>
            </a:r>
            <a:br>
              <a:rPr lang="fr-FR" sz="3400" dirty="0"/>
            </a:br>
            <a:r>
              <a:rPr lang="fr-FR" sz="3400" dirty="0"/>
              <a:t>Mon EUROPE A moi, elle sera…</a:t>
            </a:r>
            <a:br>
              <a:rPr lang="fr-FR" sz="3400" dirty="0"/>
            </a:br>
            <a:r>
              <a:rPr lang="fr-FR" sz="3400" dirty="0"/>
              <a:t>(1H)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B65478-577A-F64C-8954-C4F1FB3B4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78" y="1805050"/>
            <a:ext cx="8904593" cy="4762005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fr-FR" b="1" dirty="0"/>
              <a:t>Décentrement 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Rappeler brièvement l’</a:t>
            </a:r>
            <a:r>
              <a:rPr lang="fr-FR" i="1" dirty="0" err="1"/>
              <a:t>Utopia</a:t>
            </a:r>
            <a:r>
              <a:rPr lang="fr-FR" i="1" dirty="0"/>
              <a:t> de Thomas More et son étymologie (possibilité de rebondir sur Erasme également et de leur poser la question s’ils connaissent le programme Erasmus)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Réflexion par groupe autour du thème : </a:t>
            </a:r>
            <a:r>
              <a:rPr lang="fr-FR" i="1" dirty="0"/>
              <a:t>« Imaginez un monde idéal dans lequel vous vivez. Malheureusement une météorite le condamne à la destruction. Quelles sont les trois valeurs de ce monde que vous voudriez emportés avec vous sur votre prochaine planète. » 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Chaque groupe partage ses valeurs. Les inscrire aux tableaux. </a:t>
            </a:r>
            <a:r>
              <a:rPr lang="fr-FR" i="1" dirty="0"/>
              <a:t>Entourer sans rien dire celles qui sont déjà celles de l’UE.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b="1" dirty="0"/>
              <a:t>Retour à la réalité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Leur poser la question : quels sont les acteurs du monde de demain ? Les amener à répondre « nous ». 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Comment défendre ses valeurs ? Si elles font déjà partie de celles promues par l’UE, quelles mesures pourraient-elles permettre de les rendre réalité ?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Hors temps du module : reprendre les idées sélectionnées et poursuivre le projet en écrivant à la présidente de la Commission européenne une lettre : «Notre Europe idéale» et faire signer les élèves. Une suite est également possible : Voici ce que nous proposons pour y parvenir…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1C58D4-8B3B-1843-859D-2E1393B6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Guillaume GARNIER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15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319</TotalTime>
  <Words>1068</Words>
  <Application>Microsoft Macintosh PowerPoint</Application>
  <PresentationFormat>Affichage à l'écran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Intégral</vt:lpstr>
      <vt:lpstr>MODULE CITOYENNETE EUROPEENNE ACTIVE</vt:lpstr>
      <vt:lpstr>Objectif du module</vt:lpstr>
      <vt:lpstr>Modalités</vt:lpstr>
      <vt:lpstr>Déroulement </vt:lpstr>
      <vt:lpstr>Phase 1 : première partie  Les clichés ont la vie dure (1H15)</vt:lpstr>
      <vt:lpstr>Phase 1 : DEUXIEME partie  Finalement sommes-nous si différents ? Le point sur ce qui nous ra/ressemble. (45 min)</vt:lpstr>
      <vt:lpstr>Phase 2 : Première partie  L’Europe, moi je m’en fiche…ou pas (1h)</vt:lpstr>
      <vt:lpstr>Phase 2 : DEUXIÈME partie  Mon EUROPE A moi, elle sera… (1H)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CITOYENNETE EUROPEENNE ACTIVE</dc:title>
  <dc:creator>Microsoft Office User</dc:creator>
  <cp:lastModifiedBy>Microsoft Office User</cp:lastModifiedBy>
  <cp:revision>61</cp:revision>
  <dcterms:created xsi:type="dcterms:W3CDTF">2021-05-21T15:40:33Z</dcterms:created>
  <dcterms:modified xsi:type="dcterms:W3CDTF">2021-05-21T21:00:28Z</dcterms:modified>
</cp:coreProperties>
</file>